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4" r:id="rId2"/>
    <p:sldId id="256" r:id="rId3"/>
    <p:sldId id="277" r:id="rId4"/>
    <p:sldId id="269" r:id="rId5"/>
    <p:sldId id="279" r:id="rId6"/>
    <p:sldId id="292" r:id="rId7"/>
    <p:sldId id="293" r:id="rId8"/>
    <p:sldId id="294" r:id="rId9"/>
    <p:sldId id="295" r:id="rId10"/>
    <p:sldId id="288" r:id="rId11"/>
    <p:sldId id="296" r:id="rId12"/>
    <p:sldId id="298" r:id="rId13"/>
    <p:sldId id="284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934"/>
    <a:srgbClr val="007E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5185" autoAdjust="0"/>
  </p:normalViewPr>
  <p:slideViewPr>
    <p:cSldViewPr>
      <p:cViewPr varScale="1">
        <p:scale>
          <a:sx n="110" d="100"/>
          <a:sy n="110" d="100"/>
        </p:scale>
        <p:origin x="-72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err="1" smtClean="0"/>
              <a:t>TennAIR</a:t>
            </a:r>
            <a:r>
              <a:rPr lang="en-US" dirty="0" smtClean="0"/>
              <a:t> 2012 Conference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8/9/2012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57E07-0794-4D15-923B-3B862039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05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0C620-62D2-4DAA-8EE1-457CDA64E2E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F0086-3F4D-4553-B68A-89A5AA83B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2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F0086-3F4D-4553-B68A-89A5AA83B4B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F0086-3F4D-4553-B68A-89A5AA83B4B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F0086-3F4D-4553-B68A-89A5AA83B4B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F0086-3F4D-4553-B68A-89A5AA83B4B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F0086-3F4D-4553-B68A-89A5AA83B4B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F0086-3F4D-4553-B68A-89A5AA83B4B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F0086-3F4D-4553-B68A-89A5AA83B4B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F0086-3F4D-4553-B68A-89A5AA83B4B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F0086-3F4D-4553-B68A-89A5AA83B4B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F0086-3F4D-4553-B68A-89A5AA83B4B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Source: </a:t>
            </a:r>
            <a:r>
              <a:rPr lang="en-US" baseline="0" dirty="0" err="1" smtClean="0"/>
              <a:t>Castelloe</a:t>
            </a:r>
            <a:r>
              <a:rPr lang="en-US" baseline="0" dirty="0" smtClean="0"/>
              <a:t>, John and O’Brien, Ralph.  </a:t>
            </a:r>
            <a:r>
              <a:rPr lang="en-US" i="1" baseline="0" dirty="0" smtClean="0"/>
              <a:t>Exploiting the Link Between the Wilcoxon-Mann-Whitney Test and a Simple Odds Statistic</a:t>
            </a:r>
            <a:r>
              <a:rPr lang="en-US" baseline="0" dirty="0" smtClean="0"/>
              <a:t>.  Paper 209-31, SAS Users Group International.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http://www2.sas.com/proceedings/sugi31/209-31.pdf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F0086-3F4D-4553-B68A-89A5AA83B4B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F0086-3F4D-4553-B68A-89A5AA83B4B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F0086-3F4D-4553-B68A-89A5AA83B4B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C14B-1AF3-49FF-BC1F-BB2C2ED78FD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1FFC-33F4-468B-A4BF-6019FC442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C14B-1AF3-49FF-BC1F-BB2C2ED78FD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1FFC-33F4-468B-A4BF-6019FC442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C14B-1AF3-49FF-BC1F-BB2C2ED78FD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1FFC-33F4-468B-A4BF-6019FC442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C14B-1AF3-49FF-BC1F-BB2C2ED78FD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1FFC-33F4-468B-A4BF-6019FC442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C14B-1AF3-49FF-BC1F-BB2C2ED78FD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1FFC-33F4-468B-A4BF-6019FC442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C14B-1AF3-49FF-BC1F-BB2C2ED78FD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1FFC-33F4-468B-A4BF-6019FC442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C14B-1AF3-49FF-BC1F-BB2C2ED78FD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1FFC-33F4-468B-A4BF-6019FC442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C14B-1AF3-49FF-BC1F-BB2C2ED78FD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1FFC-33F4-468B-A4BF-6019FC442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C14B-1AF3-49FF-BC1F-BB2C2ED78FD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1FFC-33F4-468B-A4BF-6019FC442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C14B-1AF3-49FF-BC1F-BB2C2ED78FD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1FFC-33F4-468B-A4BF-6019FC442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BC14B-1AF3-49FF-BC1F-BB2C2ED78FD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1FFC-33F4-468B-A4BF-6019FC442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BC14B-1AF3-49FF-BC1F-BB2C2ED78FD4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41FFC-33F4-468B-A4BF-6019FC4422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30480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>Student Evaluation Policy &amp; Grading Consistency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i="1" dirty="0" err="1" smtClean="0"/>
              <a:t>TennAIR</a:t>
            </a:r>
            <a:r>
              <a:rPr lang="en-US" sz="3100" i="1" dirty="0" smtClean="0"/>
              <a:t> 2014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/>
              <a:t/>
            </a:r>
            <a:br>
              <a:rPr lang="en-US" sz="3600" i="1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45946" y="3939885"/>
            <a:ext cx="5345253" cy="1848807"/>
          </a:xfrm>
        </p:spPr>
        <p:txBody>
          <a:bodyPr anchor="ctr"/>
          <a:lstStyle/>
          <a:p>
            <a:pPr lvl="1">
              <a:buNone/>
            </a:pPr>
            <a:endParaRPr lang="en-US" sz="2000" dirty="0" smtClean="0">
              <a:solidFill>
                <a:srgbClr val="007934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7934"/>
                </a:solidFill>
              </a:rPr>
              <a:t>Rion </a:t>
            </a:r>
            <a:r>
              <a:rPr lang="en-US" sz="2400" dirty="0" smtClean="0">
                <a:solidFill>
                  <a:srgbClr val="007934"/>
                </a:solidFill>
              </a:rPr>
              <a:t>McDonald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7934"/>
                </a:solidFill>
              </a:rPr>
              <a:t>Columbia State Community College</a:t>
            </a:r>
            <a:endParaRPr lang="en-US" sz="2400" dirty="0">
              <a:solidFill>
                <a:srgbClr val="007934"/>
              </a:solidFill>
            </a:endParaRPr>
          </a:p>
        </p:txBody>
      </p:sp>
      <p:pic>
        <p:nvPicPr>
          <p:cNvPr id="1026" name="Picture 2" descr="http://web.columbiastate.edu/logo/images/windows/CSC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00398" cy="914399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>
            <a:off x="5181600" y="3429000"/>
            <a:ext cx="6858000" cy="0"/>
          </a:xfrm>
          <a:prstGeom prst="line">
            <a:avLst/>
          </a:prstGeom>
          <a:ln w="101600">
            <a:solidFill>
              <a:srgbClr val="007934"/>
            </a:solidFill>
          </a:ln>
          <a:effectLst>
            <a:outerShdw blurRad="139700" dist="20000" dir="5400000" sx="103000" sy="103000" rotWithShape="0">
              <a:srgbClr val="007934">
                <a:alpha val="34902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14400"/>
            <a:ext cx="7924800" cy="914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Results: Odds Statistic</a:t>
            </a:r>
            <a:endParaRPr lang="en-US" sz="3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828800"/>
            <a:ext cx="8001000" cy="4525963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eb.columbiastate.edu/logo/images/windows/CSC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00398" cy="914399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>
            <a:off x="5181600" y="3429000"/>
            <a:ext cx="6858000" cy="0"/>
          </a:xfrm>
          <a:prstGeom prst="line">
            <a:avLst/>
          </a:prstGeom>
          <a:ln w="101600">
            <a:solidFill>
              <a:srgbClr val="007934"/>
            </a:solidFill>
          </a:ln>
          <a:effectLst>
            <a:outerShdw blurRad="139700" dist="20000" dir="5400000" sx="103000" sy="103000" rotWithShape="0">
              <a:srgbClr val="007934">
                <a:alpha val="34902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042268"/>
              </p:ext>
            </p:extLst>
          </p:nvPr>
        </p:nvGraphicFramePr>
        <p:xfrm>
          <a:off x="76200" y="1828800"/>
          <a:ext cx="8458200" cy="2194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6400"/>
                <a:gridCol w="1676400"/>
                <a:gridCol w="1600200"/>
                <a:gridCol w="1447800"/>
                <a:gridCol w="20574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Term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# Courses: Odds &gt; 1.00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% Matched Courses 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Min/Max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Odds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Mean/Median Odds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Spring</a:t>
                      </a:r>
                      <a:r>
                        <a:rPr lang="en-US" sz="2400" baseline="0" dirty="0" smtClean="0"/>
                        <a:t> 2012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46%</a:t>
                      </a:r>
                      <a:endParaRPr lang="en-US" sz="2400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1.03/2.20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1.38/1.20</a:t>
                      </a:r>
                      <a:endParaRPr lang="en-US" sz="24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Spring 2013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21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57%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1.01/2.39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1.43/1.26</a:t>
                      </a:r>
                      <a:endParaRPr lang="en-US" sz="24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Spring 2014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49%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1.01/2.31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1.44/1.46</a:t>
                      </a:r>
                      <a:endParaRPr lang="en-US" sz="2400" dirty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69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14400"/>
            <a:ext cx="7924800" cy="914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Results: WMW Test</a:t>
            </a:r>
            <a:endParaRPr lang="en-US" sz="3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828800"/>
            <a:ext cx="8001000" cy="4525963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eb.columbiastate.edu/logo/images/windows/CSC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00398" cy="914399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>
            <a:off x="5181600" y="3429000"/>
            <a:ext cx="6858000" cy="0"/>
          </a:xfrm>
          <a:prstGeom prst="line">
            <a:avLst/>
          </a:prstGeom>
          <a:ln w="101600">
            <a:solidFill>
              <a:srgbClr val="007934"/>
            </a:solidFill>
          </a:ln>
          <a:effectLst>
            <a:outerShdw blurRad="139700" dist="20000" dir="5400000" sx="103000" sy="103000" rotWithShape="0">
              <a:srgbClr val="007934">
                <a:alpha val="34902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294240"/>
              </p:ext>
            </p:extLst>
          </p:nvPr>
        </p:nvGraphicFramePr>
        <p:xfrm>
          <a:off x="76200" y="1828800"/>
          <a:ext cx="8382000" cy="2560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6400"/>
                <a:gridCol w="1676400"/>
                <a:gridCol w="1524000"/>
                <a:gridCol w="1600200"/>
                <a:gridCol w="1905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Term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# Courses: Odds &gt; 1.00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# Courses: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Pops. ≠ (WMW)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% Courses: ≠ Pops.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# Courses: 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≠ Pops. w/no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GPA disparity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Spring</a:t>
                      </a:r>
                      <a:r>
                        <a:rPr lang="en-US" sz="2400" baseline="0" dirty="0" smtClean="0"/>
                        <a:t> 2012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2</a:t>
                      </a:r>
                      <a:endParaRPr lang="en-US" sz="2400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12%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Spring 2013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21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14%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Spring 2014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24%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93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14400"/>
            <a:ext cx="7924800" cy="914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Results: WMW Test</a:t>
            </a:r>
            <a:endParaRPr lang="en-US" sz="3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828800"/>
            <a:ext cx="8001000" cy="4525963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eb.columbiastate.edu/logo/images/windows/CSC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00398" cy="914399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>
            <a:off x="5181600" y="3429000"/>
            <a:ext cx="6858000" cy="0"/>
          </a:xfrm>
          <a:prstGeom prst="line">
            <a:avLst/>
          </a:prstGeom>
          <a:ln w="101600">
            <a:solidFill>
              <a:srgbClr val="007934"/>
            </a:solidFill>
          </a:ln>
          <a:effectLst>
            <a:outerShdw blurRad="139700" dist="20000" dir="5400000" sx="103000" sy="103000" rotWithShape="0">
              <a:srgbClr val="007934">
                <a:alpha val="34902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461496"/>
              </p:ext>
            </p:extLst>
          </p:nvPr>
        </p:nvGraphicFramePr>
        <p:xfrm>
          <a:off x="76200" y="1828800"/>
          <a:ext cx="8382000" cy="2560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6400"/>
                <a:gridCol w="1676400"/>
                <a:gridCol w="1524000"/>
                <a:gridCol w="1600200"/>
                <a:gridCol w="1905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Term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# Courses: Odds ≤ 1.00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# Courses: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Pops. ≠ (WMW)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% Courses: ≠ Pops.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# Courses: 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≠ Pops. w/no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GPA disparity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Spring</a:t>
                      </a:r>
                      <a:r>
                        <a:rPr lang="en-US" sz="2400" baseline="0" dirty="0" smtClean="0"/>
                        <a:t> 2012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5</a:t>
                      </a:r>
                      <a:endParaRPr lang="en-US" sz="2400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25%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Spring 2013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16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13%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Spring 2014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11%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14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64945" y="914399"/>
            <a:ext cx="79248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Conclusions</a:t>
            </a:r>
            <a:endParaRPr lang="en-US" sz="3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828800"/>
            <a:ext cx="8001000" cy="4876800"/>
          </a:xfrm>
        </p:spPr>
        <p:txBody>
          <a:bodyPr>
            <a:normAutofit fontScale="925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7934"/>
                </a:solidFill>
              </a:rPr>
              <a:t>Available evidence suggests that instructors do not commonly give comparatively higher (lower) grades to students in courses chosen for evaluation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7934"/>
                </a:solidFill>
              </a:rPr>
              <a:t>Selected courses might need to be reviewed periodically with regard to course content/relative enrollment size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007934"/>
                </a:solidFill>
              </a:rPr>
              <a:t>Non-Parametric/Odds Analysis can be applied in other areas</a:t>
            </a:r>
          </a:p>
          <a:p>
            <a:pPr marL="1147763" lvl="3" indent="-233363"/>
            <a:r>
              <a:rPr lang="en-US" sz="2400" dirty="0" smtClean="0"/>
              <a:t>Grade comparisons among instructional delivery methods</a:t>
            </a:r>
          </a:p>
          <a:p>
            <a:pPr marL="1147763" lvl="3" indent="-233363"/>
            <a:r>
              <a:rPr lang="en-US" sz="2400" dirty="0" smtClean="0"/>
              <a:t>Grade distribution analysis across instructors/subjects</a:t>
            </a:r>
          </a:p>
          <a:p>
            <a:pPr marL="1147763" lvl="3" indent="-233363"/>
            <a:r>
              <a:rPr lang="en-US" sz="2400" dirty="0" smtClean="0"/>
              <a:t>Survey question analysis </a:t>
            </a:r>
            <a:endParaRPr lang="en-US" sz="2400" dirty="0"/>
          </a:p>
          <a:p>
            <a:pPr lvl="2"/>
            <a:endParaRPr lang="en-US" sz="2200" dirty="0" smtClean="0">
              <a:solidFill>
                <a:srgbClr val="007934"/>
              </a:solidFill>
            </a:endParaRPr>
          </a:p>
          <a:p>
            <a:pPr lvl="1">
              <a:buNone/>
            </a:pPr>
            <a:r>
              <a:rPr lang="en-US" sz="2000" dirty="0" smtClean="0">
                <a:solidFill>
                  <a:srgbClr val="007934"/>
                </a:solidFill>
              </a:rPr>
              <a:t>		</a:t>
            </a:r>
          </a:p>
          <a:p>
            <a:pPr lvl="1"/>
            <a:endParaRPr lang="en-US" sz="2000" dirty="0" smtClean="0">
              <a:solidFill>
                <a:srgbClr val="007934"/>
              </a:solidFill>
            </a:endParaRPr>
          </a:p>
          <a:p>
            <a:pPr lvl="1"/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eb.columbiastate.edu/logo/images/windows/CSC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00398" cy="914399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>
            <a:off x="5181600" y="3429000"/>
            <a:ext cx="6858000" cy="0"/>
          </a:xfrm>
          <a:prstGeom prst="line">
            <a:avLst/>
          </a:prstGeom>
          <a:ln w="101600">
            <a:solidFill>
              <a:srgbClr val="007934"/>
            </a:solidFill>
          </a:ln>
          <a:effectLst>
            <a:outerShdw blurRad="139700" dist="20000" dir="5400000" sx="103000" sy="103000" rotWithShape="0">
              <a:srgbClr val="007934">
                <a:alpha val="34902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54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914400"/>
            <a:ext cx="83058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Research Topic</a:t>
            </a:r>
            <a:endParaRPr lang="en-US" sz="3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828800"/>
            <a:ext cx="80010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000" dirty="0" smtClean="0">
              <a:solidFill>
                <a:srgbClr val="007934"/>
              </a:solidFill>
            </a:endParaRPr>
          </a:p>
          <a:p>
            <a:pPr marL="457200" lvl="1" indent="0">
              <a:buNone/>
            </a:pPr>
            <a:r>
              <a:rPr lang="en-US" sz="3600" dirty="0" smtClean="0"/>
              <a:t>Explore the extent to which </a:t>
            </a:r>
            <a:r>
              <a:rPr lang="en-US" sz="3600" dirty="0" err="1" smtClean="0"/>
              <a:t>CoSCC’s</a:t>
            </a:r>
            <a:r>
              <a:rPr lang="en-US" sz="3600" dirty="0" smtClean="0"/>
              <a:t>  course </a:t>
            </a:r>
            <a:r>
              <a:rPr lang="en-US" sz="3600" smtClean="0"/>
              <a:t>selection policy </a:t>
            </a:r>
            <a:r>
              <a:rPr lang="en-US" sz="3600" dirty="0" smtClean="0"/>
              <a:t>for student evaluation affects grading consistency at the instructor level</a:t>
            </a:r>
          </a:p>
          <a:p>
            <a:pPr marL="0" indent="0">
              <a:buNone/>
            </a:pPr>
            <a:endParaRPr lang="en-US" sz="36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eb.columbiastate.edu/logo/images/windows/CSC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00398" cy="914399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>
            <a:off x="5181600" y="3429000"/>
            <a:ext cx="6858000" cy="0"/>
          </a:xfrm>
          <a:prstGeom prst="line">
            <a:avLst/>
          </a:prstGeom>
          <a:ln w="101600">
            <a:solidFill>
              <a:srgbClr val="007934"/>
            </a:solidFill>
          </a:ln>
          <a:effectLst>
            <a:outerShdw blurRad="139700" dist="20000" dir="5400000" sx="103000" sy="103000" rotWithShape="0">
              <a:srgbClr val="007934">
                <a:alpha val="34902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8600" y="914400"/>
            <a:ext cx="83058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Research Question</a:t>
            </a:r>
            <a:endParaRPr lang="en-US" sz="3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828800"/>
            <a:ext cx="80010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2000" dirty="0" smtClean="0">
              <a:solidFill>
                <a:srgbClr val="007934"/>
              </a:solidFill>
            </a:endParaRPr>
          </a:p>
          <a:p>
            <a:pPr marL="457200" lvl="1" indent="0">
              <a:buNone/>
            </a:pPr>
            <a:r>
              <a:rPr lang="en-US" sz="3600" dirty="0" smtClean="0"/>
              <a:t>Attempt to determine if the grade distributions are materially different for course sections selected for evaluation vs. sections that are not  </a:t>
            </a:r>
          </a:p>
          <a:p>
            <a:pPr marL="0" indent="0">
              <a:buNone/>
            </a:pPr>
            <a:endParaRPr lang="en-US" sz="36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eb.columbiastate.edu/logo/images/windows/CSC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00398" cy="914399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>
            <a:off x="5181600" y="3429000"/>
            <a:ext cx="6858000" cy="0"/>
          </a:xfrm>
          <a:prstGeom prst="line">
            <a:avLst/>
          </a:prstGeom>
          <a:ln w="101600">
            <a:solidFill>
              <a:srgbClr val="007934"/>
            </a:solidFill>
          </a:ln>
          <a:effectLst>
            <a:outerShdw blurRad="139700" dist="20000" dir="5400000" sx="103000" sy="103000" rotWithShape="0">
              <a:srgbClr val="007934">
                <a:alpha val="34902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48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14400"/>
            <a:ext cx="79248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Data Set</a:t>
            </a:r>
            <a:endParaRPr lang="en-US" sz="3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28800"/>
            <a:ext cx="8077200" cy="4876800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sz="3200" dirty="0" smtClean="0"/>
              <a:t>Data collected for Spring 2012 – Spring 2014</a:t>
            </a:r>
          </a:p>
          <a:p>
            <a:pPr lvl="1">
              <a:buFont typeface="Arial" pitchFamily="34" charset="0"/>
              <a:buChar char="•"/>
              <a:tabLst>
                <a:tab pos="1371600" algn="l"/>
              </a:tabLst>
            </a:pPr>
            <a:r>
              <a:rPr lang="en-US" dirty="0" smtClean="0">
                <a:solidFill>
                  <a:srgbClr val="007934"/>
                </a:solidFill>
              </a:rPr>
              <a:t>Starting point: courses selected by FT faculty for student evaluation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7934"/>
                </a:solidFill>
              </a:rPr>
              <a:t>Selected courses matched to non-selected courses by the following:</a:t>
            </a:r>
          </a:p>
          <a:p>
            <a:pPr lvl="3"/>
            <a:r>
              <a:rPr lang="en-US" sz="2400" dirty="0" smtClean="0"/>
              <a:t>Term</a:t>
            </a:r>
          </a:p>
          <a:p>
            <a:pPr lvl="3"/>
            <a:r>
              <a:rPr lang="en-US" sz="2400" dirty="0" smtClean="0"/>
              <a:t>Instructor</a:t>
            </a:r>
          </a:p>
          <a:p>
            <a:pPr lvl="3"/>
            <a:r>
              <a:rPr lang="en-US" sz="2400" dirty="0" smtClean="0"/>
              <a:t>Course</a:t>
            </a:r>
          </a:p>
          <a:p>
            <a:pPr lvl="3"/>
            <a:r>
              <a:rPr lang="en-US" sz="2400" dirty="0" smtClean="0"/>
              <a:t>Delivery Method</a:t>
            </a:r>
          </a:p>
          <a:p>
            <a:pPr marL="741363" lvl="3" indent="-284163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7934"/>
                </a:solidFill>
              </a:rPr>
              <a:t>Analysis: letter grade distributions, selected vs. non-selected courses</a:t>
            </a:r>
          </a:p>
          <a:p>
            <a:pPr marL="1371600" lvl="3" indent="0">
              <a:buNone/>
            </a:pPr>
            <a:endParaRPr lang="en-US" sz="2400" dirty="0"/>
          </a:p>
          <a:p>
            <a:pPr lvl="3"/>
            <a:endParaRPr lang="en-US" sz="2400" dirty="0" smtClean="0"/>
          </a:p>
          <a:p>
            <a:pPr marL="1371600" lvl="3" indent="0">
              <a:buNone/>
            </a:pPr>
            <a:endParaRPr lang="en-US" sz="2400" dirty="0"/>
          </a:p>
          <a:p>
            <a:pPr lvl="3"/>
            <a:endParaRPr lang="en-US" sz="2400" dirty="0"/>
          </a:p>
          <a:p>
            <a:pPr lvl="3"/>
            <a:endParaRPr lang="en-US" sz="2400" dirty="0" smtClean="0"/>
          </a:p>
          <a:p>
            <a:pPr lvl="3"/>
            <a:endParaRPr lang="en-US" sz="2400" dirty="0"/>
          </a:p>
          <a:p>
            <a:pPr lvl="3"/>
            <a:endParaRPr lang="en-US" sz="2400" dirty="0" smtClean="0"/>
          </a:p>
          <a:p>
            <a:pPr lvl="1">
              <a:buNone/>
            </a:pPr>
            <a:endParaRPr lang="en-US" sz="3200" dirty="0" smtClean="0"/>
          </a:p>
          <a:p>
            <a:pPr>
              <a:buNone/>
            </a:pPr>
            <a:endParaRPr lang="en-US" sz="2400" i="1" dirty="0" smtClean="0">
              <a:solidFill>
                <a:srgbClr val="007934"/>
              </a:solidFill>
            </a:endParaRPr>
          </a:p>
          <a:p>
            <a:pPr lvl="1">
              <a:buNone/>
            </a:pPr>
            <a:endParaRPr lang="en-US" sz="2000" dirty="0" smtClean="0">
              <a:solidFill>
                <a:srgbClr val="007934"/>
              </a:solidFill>
            </a:endParaRPr>
          </a:p>
          <a:p>
            <a:pPr lvl="1"/>
            <a:endParaRPr lang="en-US" sz="2000" dirty="0" smtClean="0">
              <a:solidFill>
                <a:srgbClr val="007934"/>
              </a:solidFill>
            </a:endParaRPr>
          </a:p>
          <a:p>
            <a:pPr lvl="1"/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eb.columbiastate.edu/logo/images/windows/CSC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00398" cy="914399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>
            <a:off x="5181600" y="3429000"/>
            <a:ext cx="6858000" cy="0"/>
          </a:xfrm>
          <a:prstGeom prst="line">
            <a:avLst/>
          </a:prstGeom>
          <a:ln w="101600">
            <a:solidFill>
              <a:srgbClr val="007934"/>
            </a:solidFill>
          </a:ln>
          <a:effectLst>
            <a:outerShdw blurRad="139700" dist="20000" dir="5400000" sx="103000" sy="103000" rotWithShape="0">
              <a:srgbClr val="007934">
                <a:alpha val="34902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14400"/>
            <a:ext cx="79248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Data Set Summary Statistics</a:t>
            </a:r>
            <a:endParaRPr lang="en-US" sz="3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828800"/>
            <a:ext cx="8001000" cy="4525963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eb.columbiastate.edu/logo/images/windows/CSC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00398" cy="914399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>
            <a:off x="5181600" y="3429000"/>
            <a:ext cx="6858000" cy="0"/>
          </a:xfrm>
          <a:prstGeom prst="line">
            <a:avLst/>
          </a:prstGeom>
          <a:ln w="101600">
            <a:solidFill>
              <a:srgbClr val="007934"/>
            </a:solidFill>
          </a:ln>
          <a:effectLst>
            <a:outerShdw blurRad="139700" dist="20000" dir="5400000" sx="103000" sy="103000" rotWithShape="0">
              <a:srgbClr val="007934">
                <a:alpha val="34902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598217"/>
              </p:ext>
            </p:extLst>
          </p:nvPr>
        </p:nvGraphicFramePr>
        <p:xfrm>
          <a:off x="914400" y="2057400"/>
          <a:ext cx="7239000" cy="2926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/>
                <a:gridCol w="1752600"/>
                <a:gridCol w="21336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Term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Selected Courses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# Selected Courses w/ Non-Selected Matches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% Matched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Spring 2012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179</a:t>
                      </a:r>
                      <a:endParaRPr lang="en-US" sz="2400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37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21%</a:t>
                      </a:r>
                      <a:endParaRPr lang="en-US" sz="24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Spring 2013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170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37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22%</a:t>
                      </a:r>
                      <a:endParaRPr lang="en-US" sz="24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Spring 2014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170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35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21%</a:t>
                      </a:r>
                      <a:endParaRPr lang="en-US" sz="2400" dirty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93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14400"/>
            <a:ext cx="79248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Data Set Summary Statistics</a:t>
            </a:r>
            <a:endParaRPr lang="en-US" sz="3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828800"/>
            <a:ext cx="8001000" cy="4525963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eb.columbiastate.edu/logo/images/windows/CSC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00398" cy="914399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>
            <a:off x="5181600" y="3429000"/>
            <a:ext cx="6858000" cy="0"/>
          </a:xfrm>
          <a:prstGeom prst="line">
            <a:avLst/>
          </a:prstGeom>
          <a:ln w="101600">
            <a:solidFill>
              <a:srgbClr val="007934"/>
            </a:solidFill>
          </a:ln>
          <a:effectLst>
            <a:outerShdw blurRad="139700" dist="20000" dir="5400000" sx="103000" sy="103000" rotWithShape="0">
              <a:srgbClr val="007934">
                <a:alpha val="34902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840810"/>
              </p:ext>
            </p:extLst>
          </p:nvPr>
        </p:nvGraphicFramePr>
        <p:xfrm>
          <a:off x="533400" y="2057400"/>
          <a:ext cx="7772401" cy="2926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5709"/>
                <a:gridCol w="1928092"/>
                <a:gridCol w="2320490"/>
                <a:gridCol w="171811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Term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#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Instructors w/ Selected Courses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# Instructors w/ Selected/Non-Selected Matches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% Instructors w/ Matches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Spring 2012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/>
                        <a:t>91</a:t>
                      </a:r>
                      <a:endParaRPr lang="en-US" sz="2400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34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37%</a:t>
                      </a:r>
                      <a:endParaRPr lang="en-US" sz="24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Spring 2013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93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35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38%</a:t>
                      </a:r>
                      <a:endParaRPr lang="en-US" sz="24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Spring 2014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89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32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36%</a:t>
                      </a:r>
                      <a:endParaRPr lang="en-US" sz="2400" dirty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72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14400"/>
            <a:ext cx="79248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Comparing Grade Distributions</a:t>
            </a:r>
            <a:endParaRPr lang="en-US" sz="3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828800"/>
            <a:ext cx="8382000" cy="4876800"/>
          </a:xfrm>
        </p:spPr>
        <p:txBody>
          <a:bodyPr>
            <a:normAutofit/>
          </a:bodyPr>
          <a:lstStyle/>
          <a:p>
            <a:pPr marL="0" lvl="1" indent="0" algn="ctr">
              <a:buNone/>
              <a:tabLst>
                <a:tab pos="914400" algn="l"/>
              </a:tabLst>
            </a:pPr>
            <a:r>
              <a:rPr lang="en-US" sz="2600" dirty="0" smtClean="0"/>
              <a:t>“Comprehensive” test: selected vs. non-selected courses </a:t>
            </a:r>
          </a:p>
          <a:p>
            <a:pPr marL="284163" lvl="1" indent="-284163">
              <a:buFont typeface="Arial" panose="020B0604020202020204" pitchFamily="34" charset="0"/>
              <a:buChar char="•"/>
              <a:tabLst>
                <a:tab pos="173038" algn="l"/>
                <a:tab pos="914400" algn="l"/>
                <a:tab pos="1027113" algn="l"/>
              </a:tabLst>
            </a:pPr>
            <a:r>
              <a:rPr lang="en-US" sz="2600" dirty="0" smtClean="0">
                <a:solidFill>
                  <a:srgbClr val="007934"/>
                </a:solidFill>
              </a:rPr>
              <a:t>Wilcoxon-Mann-Whitney (WMW) Test/Wilcoxon Rank Sum</a:t>
            </a:r>
          </a:p>
          <a:p>
            <a:pPr marL="1147763" lvl="3" indent="-233363"/>
            <a:r>
              <a:rPr lang="en-US" sz="2400" dirty="0" smtClean="0"/>
              <a:t>Used with non-continuous/non-normal data </a:t>
            </a:r>
          </a:p>
          <a:p>
            <a:pPr marL="914400" lvl="3" indent="233363">
              <a:tabLst>
                <a:tab pos="569913" algn="l"/>
              </a:tabLst>
            </a:pPr>
            <a:r>
              <a:rPr lang="en-US" sz="2400" dirty="0" smtClean="0"/>
              <a:t>Compares two independent groups</a:t>
            </a:r>
          </a:p>
          <a:p>
            <a:pPr marL="1147763" lvl="3" indent="-233363">
              <a:tabLst>
                <a:tab pos="1147763" algn="l"/>
              </a:tabLst>
            </a:pPr>
            <a:r>
              <a:rPr lang="en-US" sz="2400" dirty="0" smtClean="0"/>
              <a:t>Utilizes data ranks</a:t>
            </a:r>
          </a:p>
          <a:p>
            <a:pPr marL="1147763" lvl="3" indent="-233363"/>
            <a:r>
              <a:rPr lang="en-US" sz="2400" dirty="0" smtClean="0"/>
              <a:t>Accepts/rejects that two distributions/populations are the same </a:t>
            </a:r>
          </a:p>
          <a:p>
            <a:pPr marL="1371600" lvl="3" indent="0">
              <a:buNone/>
            </a:pPr>
            <a:endParaRPr lang="en-US" sz="2400" dirty="0"/>
          </a:p>
          <a:p>
            <a:pPr lvl="3"/>
            <a:endParaRPr lang="en-US" sz="2400" dirty="0"/>
          </a:p>
          <a:p>
            <a:pPr lvl="3"/>
            <a:endParaRPr lang="en-US" sz="2400" dirty="0" smtClean="0"/>
          </a:p>
          <a:p>
            <a:pPr lvl="3"/>
            <a:endParaRPr lang="en-US" sz="2400" dirty="0"/>
          </a:p>
          <a:p>
            <a:pPr lvl="3"/>
            <a:endParaRPr lang="en-US" sz="2400" dirty="0" smtClean="0"/>
          </a:p>
          <a:p>
            <a:pPr lvl="1">
              <a:buNone/>
            </a:pPr>
            <a:endParaRPr lang="en-US" sz="3200" dirty="0" smtClean="0"/>
          </a:p>
          <a:p>
            <a:pPr>
              <a:buNone/>
            </a:pPr>
            <a:endParaRPr lang="en-US" sz="2400" i="1" dirty="0" smtClean="0">
              <a:solidFill>
                <a:srgbClr val="007934"/>
              </a:solidFill>
            </a:endParaRPr>
          </a:p>
          <a:p>
            <a:pPr lvl="1">
              <a:buNone/>
            </a:pPr>
            <a:endParaRPr lang="en-US" sz="2000" dirty="0" smtClean="0">
              <a:solidFill>
                <a:srgbClr val="007934"/>
              </a:solidFill>
            </a:endParaRPr>
          </a:p>
          <a:p>
            <a:pPr lvl="1"/>
            <a:endParaRPr lang="en-US" sz="2000" dirty="0" smtClean="0">
              <a:solidFill>
                <a:srgbClr val="007934"/>
              </a:solidFill>
            </a:endParaRPr>
          </a:p>
          <a:p>
            <a:pPr lvl="1"/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eb.columbiastate.edu/logo/images/windows/CSC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00398" cy="914399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>
            <a:off x="5181600" y="3429000"/>
            <a:ext cx="6858000" cy="0"/>
          </a:xfrm>
          <a:prstGeom prst="line">
            <a:avLst/>
          </a:prstGeom>
          <a:ln w="101600">
            <a:solidFill>
              <a:srgbClr val="007934"/>
            </a:solidFill>
          </a:ln>
          <a:effectLst>
            <a:outerShdw blurRad="139700" dist="20000" dir="5400000" sx="103000" sy="103000" rotWithShape="0">
              <a:srgbClr val="007934">
                <a:alpha val="34902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19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914400"/>
            <a:ext cx="79248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WMW Test Hypotheses</a:t>
            </a:r>
            <a:endParaRPr lang="en-US" sz="3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1828800"/>
            <a:ext cx="8382000" cy="4876800"/>
          </a:xfrm>
        </p:spPr>
        <p:txBody>
          <a:bodyPr>
            <a:normAutofit/>
          </a:bodyPr>
          <a:lstStyle/>
          <a:p>
            <a:pPr marL="284163" lvl="1" indent="-284163">
              <a:buFont typeface="Arial" panose="020B0604020202020204" pitchFamily="34" charset="0"/>
              <a:buChar char="•"/>
              <a:tabLst>
                <a:tab pos="173038" algn="l"/>
                <a:tab pos="914400" algn="l"/>
                <a:tab pos="1027113" algn="l"/>
              </a:tabLst>
            </a:pPr>
            <a:r>
              <a:rPr lang="en-US" sz="2600" dirty="0" smtClean="0">
                <a:solidFill>
                  <a:srgbClr val="007934"/>
                </a:solidFill>
              </a:rPr>
              <a:t>Let </a:t>
            </a:r>
            <a:r>
              <a:rPr lang="en-US" sz="2600" i="1" dirty="0" smtClean="0"/>
              <a:t>X</a:t>
            </a:r>
            <a:r>
              <a:rPr lang="en-US" sz="2600" i="1" baseline="-25000" dirty="0" smtClean="0"/>
              <a:t>1</a:t>
            </a:r>
            <a:r>
              <a:rPr lang="en-US" sz="2600" dirty="0" smtClean="0">
                <a:solidFill>
                  <a:srgbClr val="007934"/>
                </a:solidFill>
              </a:rPr>
              <a:t> = randomly drawn grade from course selected for evaluation; let </a:t>
            </a:r>
            <a:r>
              <a:rPr lang="en-US" sz="2600" i="1" dirty="0" smtClean="0"/>
              <a:t>X</a:t>
            </a:r>
            <a:r>
              <a:rPr lang="en-US" sz="2600" i="1" baseline="-25000" dirty="0" smtClean="0"/>
              <a:t>2</a:t>
            </a:r>
            <a:r>
              <a:rPr lang="en-US" sz="2600" i="1" baseline="-25000" dirty="0" smtClean="0">
                <a:solidFill>
                  <a:srgbClr val="007934"/>
                </a:solidFill>
              </a:rPr>
              <a:t> </a:t>
            </a:r>
            <a:r>
              <a:rPr lang="en-US" sz="2600" dirty="0" smtClean="0">
                <a:solidFill>
                  <a:srgbClr val="007934"/>
                </a:solidFill>
              </a:rPr>
              <a:t>= grade drawn from non-selected course</a:t>
            </a:r>
          </a:p>
          <a:p>
            <a:pPr marL="284163" lvl="1" indent="-284163">
              <a:buFont typeface="Arial" panose="020B0604020202020204" pitchFamily="34" charset="0"/>
              <a:buChar char="•"/>
              <a:tabLst>
                <a:tab pos="173038" algn="l"/>
                <a:tab pos="914400" algn="l"/>
                <a:tab pos="1027113" algn="l"/>
              </a:tabLst>
            </a:pPr>
            <a:r>
              <a:rPr lang="en-US" sz="2600" dirty="0" smtClean="0">
                <a:solidFill>
                  <a:srgbClr val="007934"/>
                </a:solidFill>
              </a:rPr>
              <a:t>Assuming equal populations, then… </a:t>
            </a:r>
          </a:p>
          <a:p>
            <a:pPr marL="857250" lvl="3" indent="0">
              <a:buNone/>
              <a:tabLst>
                <a:tab pos="173038" algn="l"/>
                <a:tab pos="914400" algn="l"/>
                <a:tab pos="1027113" algn="l"/>
              </a:tabLst>
            </a:pPr>
            <a:r>
              <a:rPr lang="en-US" sz="2400" dirty="0" err="1" smtClean="0"/>
              <a:t>Prob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1 </a:t>
            </a:r>
            <a:r>
              <a:rPr lang="en-US" sz="2400" i="1" dirty="0" smtClean="0"/>
              <a:t>&gt; X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)  </a:t>
            </a:r>
          </a:p>
          <a:p>
            <a:pPr marL="0" lvl="3" indent="284163">
              <a:buFont typeface="Arial" panose="020B0604020202020204" pitchFamily="34" charset="0"/>
              <a:buChar char="•"/>
              <a:tabLst>
                <a:tab pos="173038" algn="l"/>
                <a:tab pos="914400" algn="l"/>
                <a:tab pos="1027113" algn="l"/>
              </a:tabLst>
            </a:pPr>
            <a:r>
              <a:rPr lang="en-US" sz="2600" dirty="0" smtClean="0">
                <a:solidFill>
                  <a:srgbClr val="007934"/>
                </a:solidFill>
              </a:rPr>
              <a:t>Else…</a:t>
            </a:r>
          </a:p>
          <a:p>
            <a:pPr marL="914400" lvl="5" indent="-49213">
              <a:buNone/>
              <a:tabLst>
                <a:tab pos="173038" algn="l"/>
                <a:tab pos="1027113" algn="l"/>
              </a:tabLst>
            </a:pPr>
            <a:r>
              <a:rPr lang="en-US" sz="2400" smtClean="0"/>
              <a:t>Prob</a:t>
            </a:r>
            <a:r>
              <a:rPr lang="en-US" sz="2400" dirty="0" smtClean="0"/>
              <a:t>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1 </a:t>
            </a:r>
            <a:r>
              <a:rPr lang="en-US" sz="2400" i="1" dirty="0" smtClean="0"/>
              <a:t>&gt; X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) + ½Prob(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1 </a:t>
            </a:r>
            <a:r>
              <a:rPr lang="en-US" sz="2400" dirty="0" smtClean="0"/>
              <a:t>= 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) &gt; or &lt; 0.5</a:t>
            </a:r>
          </a:p>
          <a:p>
            <a:pPr marL="0" lvl="5" indent="284163">
              <a:tabLst>
                <a:tab pos="173038" algn="l"/>
                <a:tab pos="914400" algn="l"/>
                <a:tab pos="1027113" algn="l"/>
              </a:tabLst>
            </a:pPr>
            <a:r>
              <a:rPr lang="en-US" sz="2600" dirty="0" smtClean="0">
                <a:solidFill>
                  <a:srgbClr val="007934"/>
                </a:solidFill>
              </a:rPr>
              <a:t>Use combined data rank sums to test null hypothesis     	  (equal populations)</a:t>
            </a:r>
          </a:p>
          <a:p>
            <a:pPr marL="0" lvl="5" indent="284163">
              <a:tabLst>
                <a:tab pos="173038" algn="l"/>
                <a:tab pos="914400" algn="l"/>
                <a:tab pos="1027113" algn="l"/>
              </a:tabLst>
            </a:pPr>
            <a:r>
              <a:rPr lang="en-US" sz="2600" i="1" dirty="0" smtClean="0">
                <a:solidFill>
                  <a:srgbClr val="007934"/>
                </a:solidFill>
              </a:rPr>
              <a:t>Complication</a:t>
            </a:r>
            <a:r>
              <a:rPr lang="en-US" sz="2600" dirty="0" smtClean="0">
                <a:solidFill>
                  <a:srgbClr val="007934"/>
                </a:solidFill>
              </a:rPr>
              <a:t>: students are not equal/not assigned to 	  courses randomly</a:t>
            </a:r>
            <a:endParaRPr lang="en-US" sz="2600" dirty="0">
              <a:solidFill>
                <a:srgbClr val="007934"/>
              </a:solidFill>
            </a:endParaRPr>
          </a:p>
          <a:p>
            <a:pPr marL="0" lvl="5" indent="284163">
              <a:tabLst>
                <a:tab pos="173038" algn="l"/>
                <a:tab pos="914400" algn="l"/>
                <a:tab pos="1027113" algn="l"/>
              </a:tabLst>
            </a:pPr>
            <a:endParaRPr lang="en-US" sz="2400" dirty="0" smtClean="0">
              <a:solidFill>
                <a:srgbClr val="007E00"/>
              </a:solidFill>
            </a:endParaRPr>
          </a:p>
          <a:p>
            <a:pPr marL="857250" lvl="3" indent="0">
              <a:buNone/>
              <a:tabLst>
                <a:tab pos="173038" algn="l"/>
                <a:tab pos="914400" algn="l"/>
                <a:tab pos="1027113" algn="l"/>
              </a:tabLst>
            </a:pPr>
            <a:endParaRPr lang="en-US" sz="2400" i="1" dirty="0"/>
          </a:p>
          <a:p>
            <a:pPr marL="857250" lvl="3" indent="0">
              <a:buNone/>
              <a:tabLst>
                <a:tab pos="173038" algn="l"/>
                <a:tab pos="914400" algn="l"/>
                <a:tab pos="1027113" algn="l"/>
              </a:tabLst>
            </a:pPr>
            <a:endParaRPr lang="en-US" sz="2400" i="1" dirty="0" smtClean="0"/>
          </a:p>
          <a:p>
            <a:pPr marL="284163" lvl="1" indent="-284163">
              <a:buFont typeface="Arial" panose="020B0604020202020204" pitchFamily="34" charset="0"/>
              <a:buChar char="•"/>
              <a:tabLst>
                <a:tab pos="173038" algn="l"/>
                <a:tab pos="914400" algn="l"/>
                <a:tab pos="1027113" algn="l"/>
              </a:tabLst>
            </a:pPr>
            <a:endParaRPr lang="en-US" sz="2600" i="1" dirty="0" smtClean="0">
              <a:solidFill>
                <a:srgbClr val="007934"/>
              </a:solidFill>
            </a:endParaRPr>
          </a:p>
          <a:p>
            <a:pPr marL="1371600" lvl="3" indent="0">
              <a:buNone/>
            </a:pPr>
            <a:endParaRPr lang="en-US" sz="2400" dirty="0"/>
          </a:p>
          <a:p>
            <a:pPr lvl="3"/>
            <a:endParaRPr lang="en-US" sz="2400" dirty="0"/>
          </a:p>
          <a:p>
            <a:pPr lvl="3"/>
            <a:endParaRPr lang="en-US" sz="2400" dirty="0" smtClean="0"/>
          </a:p>
          <a:p>
            <a:pPr lvl="3"/>
            <a:endParaRPr lang="en-US" sz="2400" dirty="0"/>
          </a:p>
          <a:p>
            <a:pPr lvl="3"/>
            <a:endParaRPr lang="en-US" sz="2400" dirty="0" smtClean="0"/>
          </a:p>
          <a:p>
            <a:pPr lvl="1">
              <a:buNone/>
            </a:pPr>
            <a:endParaRPr lang="en-US" sz="3200" dirty="0" smtClean="0"/>
          </a:p>
          <a:p>
            <a:pPr>
              <a:buNone/>
            </a:pPr>
            <a:endParaRPr lang="en-US" sz="2400" i="1" dirty="0" smtClean="0">
              <a:solidFill>
                <a:srgbClr val="007934"/>
              </a:solidFill>
            </a:endParaRPr>
          </a:p>
          <a:p>
            <a:pPr lvl="1">
              <a:buNone/>
            </a:pPr>
            <a:endParaRPr lang="en-US" sz="2000" dirty="0" smtClean="0">
              <a:solidFill>
                <a:srgbClr val="007934"/>
              </a:solidFill>
            </a:endParaRPr>
          </a:p>
          <a:p>
            <a:pPr lvl="1"/>
            <a:endParaRPr lang="en-US" sz="2000" dirty="0" smtClean="0">
              <a:solidFill>
                <a:srgbClr val="007934"/>
              </a:solidFill>
            </a:endParaRPr>
          </a:p>
          <a:p>
            <a:pPr lvl="1"/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eb.columbiastate.edu/logo/images/windows/CSC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00398" cy="914399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>
            <a:off x="5181600" y="3429000"/>
            <a:ext cx="6858000" cy="0"/>
          </a:xfrm>
          <a:prstGeom prst="line">
            <a:avLst/>
          </a:prstGeom>
          <a:ln w="101600">
            <a:solidFill>
              <a:srgbClr val="007934"/>
            </a:solidFill>
          </a:ln>
          <a:effectLst>
            <a:outerShdw blurRad="139700" dist="20000" dir="5400000" sx="103000" sy="103000" rotWithShape="0">
              <a:srgbClr val="007934">
                <a:alpha val="34902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670850" y="3191457"/>
            <a:ext cx="2257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 ½</a:t>
            </a:r>
            <a:r>
              <a:rPr lang="en-US" sz="2400" dirty="0"/>
              <a:t>Prob(</a:t>
            </a:r>
            <a:r>
              <a:rPr lang="en-US" sz="2400" i="1" dirty="0"/>
              <a:t>X</a:t>
            </a:r>
            <a:r>
              <a:rPr lang="en-US" sz="2400" i="1" baseline="-25000" dirty="0"/>
              <a:t>1 </a:t>
            </a:r>
            <a:r>
              <a:rPr lang="en-US" sz="2400" dirty="0"/>
              <a:t>= </a:t>
            </a:r>
            <a:r>
              <a:rPr lang="en-US" sz="2400" i="1" dirty="0"/>
              <a:t>X</a:t>
            </a:r>
            <a:r>
              <a:rPr lang="en-US" sz="2400" i="1" baseline="-25000" dirty="0"/>
              <a:t>2</a:t>
            </a:r>
            <a:r>
              <a:rPr lang="en-US" sz="2400" dirty="0"/>
              <a:t>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48420" y="3198843"/>
            <a:ext cx="809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 0.5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380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0" y="990600"/>
            <a:ext cx="7543800" cy="685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WMW Odds: A Measure of Difference</a:t>
            </a:r>
            <a:endParaRPr lang="en-US" sz="36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" y="1524000"/>
            <a:ext cx="8534400" cy="5257800"/>
          </a:xfrm>
        </p:spPr>
        <p:txBody>
          <a:bodyPr>
            <a:noAutofit/>
          </a:bodyPr>
          <a:lstStyle/>
          <a:p>
            <a:pPr marL="284163" lvl="1" indent="-284163">
              <a:buClr>
                <a:srgbClr val="008000"/>
              </a:buClr>
              <a:buFont typeface="Arial" panose="020B0604020202020204" pitchFamily="34" charset="0"/>
              <a:buChar char="•"/>
              <a:tabLst>
                <a:tab pos="173038" algn="l"/>
                <a:tab pos="914400" algn="l"/>
                <a:tab pos="1027113" algn="l"/>
              </a:tabLst>
            </a:pPr>
            <a:r>
              <a:rPr lang="en-US" sz="2600" dirty="0" smtClean="0"/>
              <a:t>Odds</a:t>
            </a:r>
            <a:r>
              <a:rPr lang="en-US" sz="2600" dirty="0" smtClean="0">
                <a:solidFill>
                  <a:srgbClr val="007934"/>
                </a:solidFill>
              </a:rPr>
              <a:t> </a:t>
            </a:r>
            <a:r>
              <a:rPr lang="en-US" sz="2600" dirty="0" smtClean="0"/>
              <a:t>=</a:t>
            </a:r>
            <a:r>
              <a:rPr lang="en-US" sz="2600" dirty="0" smtClean="0">
                <a:solidFill>
                  <a:srgbClr val="007934"/>
                </a:solidFill>
              </a:rPr>
              <a:t> </a:t>
            </a:r>
            <a:r>
              <a:rPr lang="en-US" sz="2600" dirty="0" err="1" smtClean="0"/>
              <a:t>Prob</a:t>
            </a:r>
            <a:r>
              <a:rPr lang="en-US" sz="2600" dirty="0" smtClean="0"/>
              <a:t>(Event Occurring) / </a:t>
            </a:r>
            <a:r>
              <a:rPr lang="en-US" sz="2600" dirty="0" err="1" smtClean="0"/>
              <a:t>Prob</a:t>
            </a:r>
            <a:r>
              <a:rPr lang="en-US" sz="2600" dirty="0" smtClean="0"/>
              <a:t>(Event Not Occurring</a:t>
            </a:r>
            <a:r>
              <a:rPr lang="en-US" sz="3400" dirty="0" smtClean="0"/>
              <a:t>)</a:t>
            </a:r>
            <a:endParaRPr lang="en-US" sz="3400" dirty="0" smtClean="0">
              <a:solidFill>
                <a:srgbClr val="007934"/>
              </a:solidFill>
            </a:endParaRPr>
          </a:p>
          <a:p>
            <a:pPr marL="284163" lvl="1" indent="-284163">
              <a:buFont typeface="Arial" panose="020B0604020202020204" pitchFamily="34" charset="0"/>
              <a:buChar char="•"/>
              <a:tabLst>
                <a:tab pos="173038" algn="l"/>
                <a:tab pos="914400" algn="l"/>
                <a:tab pos="1027113" algn="l"/>
              </a:tabLst>
            </a:pPr>
            <a:r>
              <a:rPr lang="en-US" sz="2600" dirty="0" smtClean="0">
                <a:solidFill>
                  <a:srgbClr val="007934"/>
                </a:solidFill>
              </a:rPr>
              <a:t>Let </a:t>
            </a:r>
            <a:r>
              <a:rPr lang="en-US" sz="2600" i="1" dirty="0" smtClean="0"/>
              <a:t>X</a:t>
            </a:r>
            <a:r>
              <a:rPr lang="en-US" sz="2600" i="1" baseline="-25000" dirty="0" smtClean="0"/>
              <a:t>1</a:t>
            </a:r>
            <a:r>
              <a:rPr lang="en-US" sz="2600" dirty="0" smtClean="0">
                <a:solidFill>
                  <a:srgbClr val="007934"/>
                </a:solidFill>
              </a:rPr>
              <a:t> = randomly drawn grade from course selected for evaluation; let </a:t>
            </a:r>
            <a:r>
              <a:rPr lang="en-US" sz="2600" i="1" dirty="0" smtClean="0"/>
              <a:t>X</a:t>
            </a:r>
            <a:r>
              <a:rPr lang="en-US" sz="2600" i="1" baseline="-25000" dirty="0" smtClean="0"/>
              <a:t>2</a:t>
            </a:r>
            <a:r>
              <a:rPr lang="en-US" sz="2600" i="1" baseline="-25000" dirty="0" smtClean="0">
                <a:solidFill>
                  <a:srgbClr val="007934"/>
                </a:solidFill>
              </a:rPr>
              <a:t> </a:t>
            </a:r>
            <a:r>
              <a:rPr lang="en-US" sz="2600" dirty="0" smtClean="0">
                <a:solidFill>
                  <a:srgbClr val="007934"/>
                </a:solidFill>
              </a:rPr>
              <a:t>= grade drawn from non-selected course</a:t>
            </a:r>
          </a:p>
          <a:p>
            <a:pPr marL="284163" lvl="1" indent="-284163">
              <a:buFont typeface="Arial" panose="020B0604020202020204" pitchFamily="34" charset="0"/>
              <a:buChar char="•"/>
              <a:tabLst>
                <a:tab pos="173038" algn="l"/>
                <a:tab pos="914400" algn="l"/>
                <a:tab pos="1027113" algn="l"/>
              </a:tabLst>
            </a:pPr>
            <a:r>
              <a:rPr lang="en-US" sz="2600" dirty="0" smtClean="0">
                <a:solidFill>
                  <a:srgbClr val="007934"/>
                </a:solidFill>
              </a:rPr>
              <a:t>Using all possible grade pairs, then calculate…</a:t>
            </a:r>
          </a:p>
          <a:p>
            <a:pPr marL="857250" lvl="3" indent="0">
              <a:buNone/>
              <a:tabLst>
                <a:tab pos="173038" algn="l"/>
                <a:tab pos="914400" algn="l"/>
                <a:tab pos="1027113" algn="l"/>
              </a:tabLst>
            </a:pPr>
            <a:r>
              <a:rPr lang="en-US" sz="2400" dirty="0" err="1" smtClean="0"/>
              <a:t>WMW</a:t>
            </a:r>
            <a:r>
              <a:rPr lang="en-US" sz="2400" baseline="-25000" dirty="0" err="1" smtClean="0"/>
              <a:t>odds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 # pairs(</a:t>
            </a:r>
            <a:r>
              <a:rPr lang="en-US" sz="2400" i="1" dirty="0" smtClean="0"/>
              <a:t>X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</a:t>
            </a:r>
            <a:r>
              <a:rPr lang="en-US" sz="2400" dirty="0" smtClean="0"/>
              <a:t>&gt;</a:t>
            </a:r>
            <a:r>
              <a:rPr lang="en-US" sz="2400" i="1" dirty="0" smtClean="0"/>
              <a:t> X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) + ½ # pairs </a:t>
            </a:r>
            <a:r>
              <a:rPr lang="en-US" sz="2400" dirty="0"/>
              <a:t>(</a:t>
            </a:r>
            <a:r>
              <a:rPr lang="en-US" sz="2400" i="1" dirty="0"/>
              <a:t>X</a:t>
            </a:r>
            <a:r>
              <a:rPr lang="en-US" sz="2400" i="1" baseline="-25000" dirty="0"/>
              <a:t>1</a:t>
            </a:r>
            <a:r>
              <a:rPr lang="en-US" sz="2400" i="1" dirty="0"/>
              <a:t> </a:t>
            </a:r>
            <a:r>
              <a:rPr lang="en-US" sz="2400" dirty="0" smtClean="0"/>
              <a:t>=</a:t>
            </a:r>
            <a:r>
              <a:rPr lang="en-US" sz="2400" i="1" dirty="0" smtClean="0"/>
              <a:t> </a:t>
            </a:r>
            <a:r>
              <a:rPr lang="en-US" sz="2400" i="1" dirty="0"/>
              <a:t>X</a:t>
            </a:r>
            <a:r>
              <a:rPr lang="en-US" sz="2400" i="1" baseline="-25000" dirty="0"/>
              <a:t>2</a:t>
            </a:r>
            <a:r>
              <a:rPr lang="en-US" sz="2400" dirty="0"/>
              <a:t>)</a:t>
            </a:r>
            <a:endParaRPr lang="en-US" sz="2400" dirty="0" smtClean="0"/>
          </a:p>
          <a:p>
            <a:pPr marL="0" lvl="1" indent="0">
              <a:spcBef>
                <a:spcPts val="500"/>
              </a:spcBef>
              <a:buNone/>
              <a:tabLst>
                <a:tab pos="173038" algn="l"/>
                <a:tab pos="914400" algn="l"/>
                <a:tab pos="1027113" algn="l"/>
              </a:tabLst>
            </a:pPr>
            <a:r>
              <a:rPr lang="en-US" sz="2400" dirty="0" smtClean="0">
                <a:solidFill>
                  <a:srgbClr val="007934"/>
                </a:solidFill>
              </a:rPr>
              <a:t>				        </a:t>
            </a:r>
            <a:r>
              <a:rPr lang="en-US" sz="2400" dirty="0" smtClean="0"/>
              <a:t># </a:t>
            </a:r>
            <a:r>
              <a:rPr lang="en-US" sz="2400" dirty="0"/>
              <a:t>pairs(</a:t>
            </a:r>
            <a:r>
              <a:rPr lang="en-US" sz="2400" i="1" dirty="0"/>
              <a:t>X</a:t>
            </a:r>
            <a:r>
              <a:rPr lang="en-US" sz="2400" i="1" baseline="-25000" dirty="0"/>
              <a:t>1</a:t>
            </a:r>
            <a:r>
              <a:rPr lang="en-US" sz="2400" i="1" dirty="0"/>
              <a:t> </a:t>
            </a:r>
            <a:r>
              <a:rPr lang="en-US" sz="2400" i="1" dirty="0" smtClean="0"/>
              <a:t>&lt; </a:t>
            </a:r>
            <a:r>
              <a:rPr lang="en-US" sz="2400" i="1" dirty="0"/>
              <a:t>X</a:t>
            </a:r>
            <a:r>
              <a:rPr lang="en-US" sz="2400" i="1" baseline="-25000" dirty="0"/>
              <a:t>2</a:t>
            </a:r>
            <a:r>
              <a:rPr lang="en-US" sz="2400" dirty="0"/>
              <a:t>) + ½ # pairs (</a:t>
            </a:r>
            <a:r>
              <a:rPr lang="en-US" sz="2400" i="1" dirty="0"/>
              <a:t>X</a:t>
            </a:r>
            <a:r>
              <a:rPr lang="en-US" sz="2400" i="1" baseline="-25000" dirty="0"/>
              <a:t>1</a:t>
            </a:r>
            <a:r>
              <a:rPr lang="en-US" sz="2400" i="1" dirty="0"/>
              <a:t> </a:t>
            </a:r>
            <a:r>
              <a:rPr lang="en-US" sz="2400" dirty="0"/>
              <a:t>=</a:t>
            </a:r>
            <a:r>
              <a:rPr lang="en-US" sz="2400" i="1" dirty="0"/>
              <a:t> X</a:t>
            </a:r>
            <a:r>
              <a:rPr lang="en-US" sz="2400" i="1" baseline="-25000" dirty="0"/>
              <a:t>2</a:t>
            </a:r>
            <a:r>
              <a:rPr lang="en-US" sz="2400" dirty="0"/>
              <a:t>)</a:t>
            </a:r>
          </a:p>
          <a:p>
            <a:pPr marL="1143000" lvl="3">
              <a:tabLst>
                <a:tab pos="173038" algn="l"/>
                <a:tab pos="914400" algn="l"/>
                <a:tab pos="1027113" algn="l"/>
              </a:tabLst>
            </a:pPr>
            <a:r>
              <a:rPr lang="en-US" sz="2200" dirty="0" smtClean="0">
                <a:solidFill>
                  <a:srgbClr val="007934"/>
                </a:solidFill>
              </a:rPr>
              <a:t>if </a:t>
            </a:r>
            <a:r>
              <a:rPr lang="en-US" sz="2200" dirty="0" err="1" smtClean="0">
                <a:solidFill>
                  <a:srgbClr val="007934"/>
                </a:solidFill>
              </a:rPr>
              <a:t>WMW</a:t>
            </a:r>
            <a:r>
              <a:rPr lang="en-US" sz="2200" baseline="-25000" dirty="0" err="1" smtClean="0">
                <a:solidFill>
                  <a:srgbClr val="007934"/>
                </a:solidFill>
              </a:rPr>
              <a:t>odds</a:t>
            </a:r>
            <a:r>
              <a:rPr lang="en-US" sz="2200" dirty="0" smtClean="0">
                <a:solidFill>
                  <a:srgbClr val="007934"/>
                </a:solidFill>
              </a:rPr>
              <a:t> &gt; 1, then evaluation courses have larger # of higher outcomes (ties apportioned equally) </a:t>
            </a:r>
            <a:endParaRPr lang="en-US" sz="2200" dirty="0">
              <a:solidFill>
                <a:srgbClr val="007934"/>
              </a:solidFill>
            </a:endParaRPr>
          </a:p>
          <a:p>
            <a:pPr marL="284163" lvl="3" indent="-284163">
              <a:buFont typeface="Arial" panose="020B0604020202020204" pitchFamily="34" charset="0"/>
              <a:buChar char="•"/>
              <a:tabLst>
                <a:tab pos="173038" algn="l"/>
                <a:tab pos="914400" algn="l"/>
                <a:tab pos="1027113" algn="l"/>
              </a:tabLst>
            </a:pPr>
            <a:r>
              <a:rPr lang="en-US" sz="2600" dirty="0" smtClean="0">
                <a:solidFill>
                  <a:srgbClr val="007934"/>
                </a:solidFill>
              </a:rPr>
              <a:t>Example: Spring 2014, Instructor X, HIST 2020, Lecture…</a:t>
            </a:r>
          </a:p>
          <a:p>
            <a:pPr marL="914400" lvl="3" indent="0">
              <a:tabLst>
                <a:tab pos="173038" algn="l"/>
                <a:tab pos="1087438" algn="l"/>
              </a:tabLst>
            </a:pPr>
            <a:r>
              <a:rPr lang="en-US" sz="2200" dirty="0" smtClean="0">
                <a:solidFill>
                  <a:srgbClr val="007934"/>
                </a:solidFill>
              </a:rPr>
              <a:t> </a:t>
            </a:r>
            <a:r>
              <a:rPr lang="en-US" sz="2200" dirty="0" err="1" smtClean="0">
                <a:solidFill>
                  <a:srgbClr val="007934"/>
                </a:solidFill>
              </a:rPr>
              <a:t>WMW</a:t>
            </a:r>
            <a:r>
              <a:rPr lang="en-US" sz="2200" baseline="-25000" dirty="0" err="1" smtClean="0">
                <a:solidFill>
                  <a:srgbClr val="007934"/>
                </a:solidFill>
              </a:rPr>
              <a:t>odds</a:t>
            </a:r>
            <a:r>
              <a:rPr lang="en-US" sz="2200" dirty="0">
                <a:solidFill>
                  <a:srgbClr val="007934"/>
                </a:solidFill>
              </a:rPr>
              <a:t> </a:t>
            </a:r>
            <a:r>
              <a:rPr lang="en-US" sz="2200" dirty="0" smtClean="0">
                <a:solidFill>
                  <a:srgbClr val="007934"/>
                </a:solidFill>
              </a:rPr>
              <a:t>= 1.54</a:t>
            </a:r>
          </a:p>
          <a:p>
            <a:pPr marL="914400" lvl="3" indent="0">
              <a:tabLst>
                <a:tab pos="173038" algn="l"/>
                <a:tab pos="1087438" algn="l"/>
              </a:tabLst>
            </a:pPr>
            <a:r>
              <a:rPr lang="en-US" sz="2200" dirty="0" smtClean="0">
                <a:solidFill>
                  <a:srgbClr val="007934"/>
                </a:solidFill>
              </a:rPr>
              <a:t> Evaluation course student 54% more likely to have higher    	 	 outcome</a:t>
            </a:r>
          </a:p>
          <a:p>
            <a:pPr marL="914400" lvl="3" indent="0">
              <a:tabLst>
                <a:tab pos="173038" algn="l"/>
                <a:tab pos="1087438" algn="l"/>
              </a:tabLst>
            </a:pPr>
            <a:endParaRPr lang="en-US" sz="2800" dirty="0" smtClean="0">
              <a:solidFill>
                <a:srgbClr val="007934"/>
              </a:solidFill>
            </a:endParaRPr>
          </a:p>
          <a:p>
            <a:pPr marL="914400" lvl="5" indent="0">
              <a:buNone/>
              <a:tabLst>
                <a:tab pos="173038" algn="l"/>
                <a:tab pos="914400" algn="l"/>
                <a:tab pos="1027113" algn="l"/>
              </a:tabLst>
            </a:pPr>
            <a:endParaRPr lang="en-US" sz="2200" dirty="0" smtClean="0">
              <a:solidFill>
                <a:srgbClr val="007934"/>
              </a:solidFill>
            </a:endParaRPr>
          </a:p>
          <a:p>
            <a:pPr marL="914400" lvl="5" indent="0">
              <a:buNone/>
              <a:tabLst>
                <a:tab pos="173038" algn="l"/>
                <a:tab pos="914400" algn="l"/>
                <a:tab pos="1027113" algn="l"/>
              </a:tabLst>
            </a:pPr>
            <a:r>
              <a:rPr lang="en-US" sz="2200" dirty="0" smtClean="0">
                <a:solidFill>
                  <a:srgbClr val="007934"/>
                </a:solidFill>
              </a:rPr>
              <a:t> </a:t>
            </a:r>
            <a:endParaRPr lang="en-US" sz="2200" dirty="0">
              <a:solidFill>
                <a:srgbClr val="007934"/>
              </a:solidFill>
            </a:endParaRPr>
          </a:p>
          <a:p>
            <a:pPr marL="1143000" lvl="3">
              <a:tabLst>
                <a:tab pos="173038" algn="l"/>
                <a:tab pos="914400" algn="l"/>
                <a:tab pos="1027113" algn="l"/>
              </a:tabLst>
            </a:pPr>
            <a:endParaRPr lang="en-US" sz="2200" dirty="0" smtClean="0">
              <a:solidFill>
                <a:srgbClr val="007934"/>
              </a:solidFill>
            </a:endParaRPr>
          </a:p>
          <a:p>
            <a:pPr marL="284163" lvl="1" indent="-284163">
              <a:buFont typeface="Arial" panose="020B0604020202020204" pitchFamily="34" charset="0"/>
              <a:buChar char="•"/>
              <a:tabLst>
                <a:tab pos="173038" algn="l"/>
                <a:tab pos="914400" algn="l"/>
                <a:tab pos="1027113" algn="l"/>
              </a:tabLst>
            </a:pPr>
            <a:endParaRPr lang="en-US" sz="1800" dirty="0" smtClean="0">
              <a:solidFill>
                <a:srgbClr val="007934"/>
              </a:solidFill>
            </a:endParaRPr>
          </a:p>
          <a:p>
            <a:pPr marL="857250" lvl="3" indent="0">
              <a:buNone/>
              <a:tabLst>
                <a:tab pos="173038" algn="l"/>
                <a:tab pos="914400" algn="l"/>
                <a:tab pos="1027113" algn="l"/>
              </a:tabLst>
            </a:pPr>
            <a:endParaRPr lang="en-US" sz="2400" i="1" dirty="0"/>
          </a:p>
          <a:p>
            <a:pPr marL="857250" lvl="3" indent="0">
              <a:buNone/>
              <a:tabLst>
                <a:tab pos="173038" algn="l"/>
                <a:tab pos="914400" algn="l"/>
                <a:tab pos="1027113" algn="l"/>
              </a:tabLst>
            </a:pPr>
            <a:endParaRPr lang="en-US" sz="2400" i="1" dirty="0" smtClean="0"/>
          </a:p>
          <a:p>
            <a:pPr marL="284163" lvl="1" indent="-284163">
              <a:buFont typeface="Arial" panose="020B0604020202020204" pitchFamily="34" charset="0"/>
              <a:buChar char="•"/>
              <a:tabLst>
                <a:tab pos="173038" algn="l"/>
                <a:tab pos="914400" algn="l"/>
                <a:tab pos="1027113" algn="l"/>
              </a:tabLst>
            </a:pPr>
            <a:endParaRPr lang="en-US" sz="2600" i="1" dirty="0" smtClean="0">
              <a:solidFill>
                <a:srgbClr val="007934"/>
              </a:solidFill>
            </a:endParaRPr>
          </a:p>
          <a:p>
            <a:pPr marL="1371600" lvl="3" indent="0">
              <a:buNone/>
            </a:pPr>
            <a:endParaRPr lang="en-US" sz="2400" dirty="0"/>
          </a:p>
          <a:p>
            <a:pPr lvl="3"/>
            <a:endParaRPr lang="en-US" sz="2400" dirty="0"/>
          </a:p>
          <a:p>
            <a:pPr lvl="3"/>
            <a:endParaRPr lang="en-US" sz="2400" dirty="0" smtClean="0"/>
          </a:p>
          <a:p>
            <a:pPr lvl="3"/>
            <a:endParaRPr lang="en-US" sz="2400" dirty="0"/>
          </a:p>
          <a:p>
            <a:pPr lvl="3"/>
            <a:endParaRPr lang="en-US" sz="2400" dirty="0" smtClean="0"/>
          </a:p>
          <a:p>
            <a:pPr lvl="1">
              <a:buNone/>
            </a:pPr>
            <a:endParaRPr lang="en-US" sz="3200" dirty="0" smtClean="0"/>
          </a:p>
          <a:p>
            <a:pPr>
              <a:buNone/>
            </a:pPr>
            <a:endParaRPr lang="en-US" sz="2400" i="1" dirty="0" smtClean="0">
              <a:solidFill>
                <a:srgbClr val="007934"/>
              </a:solidFill>
            </a:endParaRPr>
          </a:p>
          <a:p>
            <a:pPr lvl="1">
              <a:buNone/>
            </a:pPr>
            <a:endParaRPr lang="en-US" sz="2000" dirty="0" smtClean="0">
              <a:solidFill>
                <a:srgbClr val="007934"/>
              </a:solidFill>
            </a:endParaRPr>
          </a:p>
          <a:p>
            <a:pPr lvl="1"/>
            <a:endParaRPr lang="en-US" sz="2000" dirty="0" smtClean="0">
              <a:solidFill>
                <a:srgbClr val="007934"/>
              </a:solidFill>
            </a:endParaRPr>
          </a:p>
          <a:p>
            <a:pPr lvl="1"/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eb.columbiastate.edu/logo/images/windows/CSC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200398" cy="914399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>
            <a:off x="5181600" y="3429000"/>
            <a:ext cx="6858000" cy="0"/>
          </a:xfrm>
          <a:prstGeom prst="line">
            <a:avLst/>
          </a:prstGeom>
          <a:ln w="101600">
            <a:solidFill>
              <a:srgbClr val="007934"/>
            </a:solidFill>
          </a:ln>
          <a:effectLst>
            <a:outerShdw blurRad="139700" dist="20000" dir="5400000" sx="103000" sy="103000" rotWithShape="0">
              <a:srgbClr val="007934">
                <a:alpha val="34902"/>
              </a:srgb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514600" y="3962400"/>
            <a:ext cx="423988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38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5717</TotalTime>
  <Words>603</Words>
  <Application>Microsoft Office PowerPoint</Application>
  <PresentationFormat>On-screen Show (4:3)</PresentationFormat>
  <Paragraphs>268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Student Evaluation Policy &amp; Grading Consistency  TennAIR 2014   </vt:lpstr>
      <vt:lpstr>Research Topic</vt:lpstr>
      <vt:lpstr>Research Question</vt:lpstr>
      <vt:lpstr>Data Set</vt:lpstr>
      <vt:lpstr>Data Set Summary Statistics</vt:lpstr>
      <vt:lpstr>Data Set Summary Statistics</vt:lpstr>
      <vt:lpstr>Comparing Grade Distributions</vt:lpstr>
      <vt:lpstr>WMW Test Hypotheses</vt:lpstr>
      <vt:lpstr>WMW Odds: A Measure of Difference</vt:lpstr>
      <vt:lpstr>Results: Odds Statistic</vt:lpstr>
      <vt:lpstr>Results: WMW Test</vt:lpstr>
      <vt:lpstr>Results: WMW Test</vt:lpstr>
      <vt:lpstr>Conclusions</vt:lpstr>
    </vt:vector>
  </TitlesOfParts>
  <Company>Columbia State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byates</dc:creator>
  <cp:lastModifiedBy>McDonald, Rion T</cp:lastModifiedBy>
  <cp:revision>412</cp:revision>
  <dcterms:created xsi:type="dcterms:W3CDTF">2010-01-04T14:45:55Z</dcterms:created>
  <dcterms:modified xsi:type="dcterms:W3CDTF">2014-08-19T13:51:17Z</dcterms:modified>
</cp:coreProperties>
</file>